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8" r:id="rId1"/>
  </p:sldMasterIdLst>
  <p:notesMasterIdLst>
    <p:notesMasterId r:id="rId12"/>
  </p:notesMasterIdLst>
  <p:sldIdLst>
    <p:sldId id="264" r:id="rId2"/>
    <p:sldId id="265" r:id="rId3"/>
    <p:sldId id="263" r:id="rId4"/>
    <p:sldId id="262" r:id="rId5"/>
    <p:sldId id="260" r:id="rId6"/>
    <p:sldId id="266" r:id="rId7"/>
    <p:sldId id="267" r:id="rId8"/>
    <p:sldId id="258" r:id="rId9"/>
    <p:sldId id="259" r:id="rId10"/>
    <p:sldId id="26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Malaria Cases </a:t>
            </a:r>
            <a:r>
              <a:rPr lang="en-US" dirty="0" err="1"/>
              <a:t>WorldWide</a:t>
            </a:r>
            <a:r>
              <a:rPr lang="en-US" dirty="0"/>
              <a:t> 2010-2017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238.8</c:v>
                </c:pt>
                <c:pt idx="1">
                  <c:v>229.1</c:v>
                </c:pt>
                <c:pt idx="2">
                  <c:v>226.4</c:v>
                </c:pt>
                <c:pt idx="3">
                  <c:v>221</c:v>
                </c:pt>
                <c:pt idx="4">
                  <c:v>217.1</c:v>
                </c:pt>
                <c:pt idx="5">
                  <c:v>214.2</c:v>
                </c:pt>
                <c:pt idx="6">
                  <c:v>216.6</c:v>
                </c:pt>
                <c:pt idx="7">
                  <c:v>219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2C3-424F-9BF4-A12290BC2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523488"/>
        <c:axId val="2141526160"/>
      </c:scatterChart>
      <c:valAx>
        <c:axId val="608523488"/>
        <c:scaling>
          <c:orientation val="minMax"/>
          <c:max val="2017"/>
          <c:min val="20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526160"/>
        <c:crosses val="autoZero"/>
        <c:crossBetween val="midCat"/>
      </c:valAx>
      <c:valAx>
        <c:axId val="214152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523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tx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 of PCA Variance Ratios vs. Number of Components for SIFT &amp; SIFT-LBP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060610457178046E-2"/>
          <c:y val="0.11989383946003393"/>
          <c:w val="0.87418106504459459"/>
          <c:h val="0.679879661268756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PCA!$B$1</c:f>
              <c:strCache>
                <c:ptCount val="1"/>
                <c:pt idx="0">
                  <c:v>SIFT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PCA!$A$2:$A$385</c:f>
              <c:numCache>
                <c:formatCode>General</c:formatCode>
                <c:ptCount val="38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180</c:v>
                </c:pt>
                <c:pt idx="171">
                  <c:v>190</c:v>
                </c:pt>
                <c:pt idx="172">
                  <c:v>200</c:v>
                </c:pt>
                <c:pt idx="173">
                  <c:v>210</c:v>
                </c:pt>
                <c:pt idx="174">
                  <c:v>220</c:v>
                </c:pt>
                <c:pt idx="175">
                  <c:v>230</c:v>
                </c:pt>
                <c:pt idx="176">
                  <c:v>240</c:v>
                </c:pt>
                <c:pt idx="177">
                  <c:v>280</c:v>
                </c:pt>
                <c:pt idx="178">
                  <c:v>320</c:v>
                </c:pt>
                <c:pt idx="179">
                  <c:v>360</c:v>
                </c:pt>
              </c:numCache>
            </c:numRef>
          </c:xVal>
          <c:yVal>
            <c:numRef>
              <c:f>PCA!$B$2:$B$385</c:f>
              <c:numCache>
                <c:formatCode>General</c:formatCode>
                <c:ptCount val="384"/>
                <c:pt idx="0">
                  <c:v>12.6</c:v>
                </c:pt>
                <c:pt idx="1">
                  <c:v>19.32</c:v>
                </c:pt>
                <c:pt idx="2">
                  <c:v>24.71</c:v>
                </c:pt>
                <c:pt idx="3">
                  <c:v>29.77</c:v>
                </c:pt>
                <c:pt idx="4">
                  <c:v>33.97</c:v>
                </c:pt>
                <c:pt idx="5">
                  <c:v>38.15</c:v>
                </c:pt>
                <c:pt idx="6">
                  <c:v>41.57</c:v>
                </c:pt>
                <c:pt idx="7">
                  <c:v>44.68</c:v>
                </c:pt>
                <c:pt idx="8">
                  <c:v>47.32</c:v>
                </c:pt>
                <c:pt idx="9">
                  <c:v>49.83</c:v>
                </c:pt>
                <c:pt idx="10">
                  <c:v>52.09</c:v>
                </c:pt>
                <c:pt idx="11">
                  <c:v>54.28</c:v>
                </c:pt>
                <c:pt idx="12">
                  <c:v>56.35</c:v>
                </c:pt>
                <c:pt idx="13">
                  <c:v>58.24</c:v>
                </c:pt>
                <c:pt idx="14">
                  <c:v>60</c:v>
                </c:pt>
                <c:pt idx="15">
                  <c:v>61.67</c:v>
                </c:pt>
                <c:pt idx="16">
                  <c:v>63.13</c:v>
                </c:pt>
                <c:pt idx="17">
                  <c:v>64.569999999999993</c:v>
                </c:pt>
                <c:pt idx="18">
                  <c:v>65.98</c:v>
                </c:pt>
                <c:pt idx="19">
                  <c:v>67.34</c:v>
                </c:pt>
                <c:pt idx="20">
                  <c:v>68.62</c:v>
                </c:pt>
                <c:pt idx="21">
                  <c:v>69.91</c:v>
                </c:pt>
                <c:pt idx="22">
                  <c:v>71.150000000000006</c:v>
                </c:pt>
                <c:pt idx="23">
                  <c:v>72.2</c:v>
                </c:pt>
                <c:pt idx="24">
                  <c:v>73.209999999999994</c:v>
                </c:pt>
                <c:pt idx="25">
                  <c:v>74.11</c:v>
                </c:pt>
                <c:pt idx="26">
                  <c:v>75</c:v>
                </c:pt>
                <c:pt idx="27">
                  <c:v>75.819999999999993</c:v>
                </c:pt>
                <c:pt idx="28">
                  <c:v>76.63</c:v>
                </c:pt>
                <c:pt idx="29">
                  <c:v>77.42</c:v>
                </c:pt>
                <c:pt idx="30">
                  <c:v>78.150000000000006</c:v>
                </c:pt>
                <c:pt idx="31">
                  <c:v>78.86</c:v>
                </c:pt>
                <c:pt idx="32">
                  <c:v>79.53</c:v>
                </c:pt>
                <c:pt idx="33">
                  <c:v>80.19</c:v>
                </c:pt>
                <c:pt idx="34">
                  <c:v>80.849999999999994</c:v>
                </c:pt>
                <c:pt idx="35">
                  <c:v>81.44</c:v>
                </c:pt>
                <c:pt idx="36">
                  <c:v>82.05</c:v>
                </c:pt>
                <c:pt idx="37">
                  <c:v>82.61</c:v>
                </c:pt>
                <c:pt idx="38">
                  <c:v>83.19</c:v>
                </c:pt>
                <c:pt idx="39">
                  <c:v>83.74</c:v>
                </c:pt>
                <c:pt idx="40">
                  <c:v>84.27</c:v>
                </c:pt>
                <c:pt idx="41">
                  <c:v>84.8</c:v>
                </c:pt>
                <c:pt idx="42">
                  <c:v>85.31</c:v>
                </c:pt>
                <c:pt idx="43">
                  <c:v>85.77</c:v>
                </c:pt>
                <c:pt idx="44">
                  <c:v>86.25</c:v>
                </c:pt>
                <c:pt idx="45">
                  <c:v>86.71</c:v>
                </c:pt>
                <c:pt idx="46">
                  <c:v>87.14</c:v>
                </c:pt>
                <c:pt idx="47">
                  <c:v>87.56</c:v>
                </c:pt>
                <c:pt idx="48">
                  <c:v>87.96</c:v>
                </c:pt>
                <c:pt idx="49">
                  <c:v>88.34</c:v>
                </c:pt>
                <c:pt idx="50">
                  <c:v>88.71</c:v>
                </c:pt>
                <c:pt idx="51">
                  <c:v>89.07</c:v>
                </c:pt>
                <c:pt idx="52">
                  <c:v>89.4</c:v>
                </c:pt>
                <c:pt idx="53">
                  <c:v>89.74</c:v>
                </c:pt>
                <c:pt idx="54">
                  <c:v>90.07</c:v>
                </c:pt>
                <c:pt idx="55">
                  <c:v>90.39</c:v>
                </c:pt>
                <c:pt idx="56">
                  <c:v>90.69</c:v>
                </c:pt>
                <c:pt idx="57">
                  <c:v>91.01</c:v>
                </c:pt>
                <c:pt idx="58">
                  <c:v>91.29</c:v>
                </c:pt>
                <c:pt idx="59">
                  <c:v>91.59</c:v>
                </c:pt>
                <c:pt idx="60">
                  <c:v>91.86</c:v>
                </c:pt>
                <c:pt idx="61">
                  <c:v>92.12</c:v>
                </c:pt>
                <c:pt idx="62">
                  <c:v>92.38</c:v>
                </c:pt>
                <c:pt idx="63">
                  <c:v>92.64</c:v>
                </c:pt>
                <c:pt idx="64">
                  <c:v>92.88</c:v>
                </c:pt>
                <c:pt idx="65">
                  <c:v>93.13</c:v>
                </c:pt>
                <c:pt idx="66">
                  <c:v>93.36</c:v>
                </c:pt>
                <c:pt idx="67">
                  <c:v>93.59</c:v>
                </c:pt>
                <c:pt idx="68">
                  <c:v>93.82</c:v>
                </c:pt>
                <c:pt idx="69">
                  <c:v>94.05</c:v>
                </c:pt>
                <c:pt idx="70">
                  <c:v>94.26</c:v>
                </c:pt>
                <c:pt idx="71">
                  <c:v>94.46</c:v>
                </c:pt>
                <c:pt idx="72">
                  <c:v>94.67</c:v>
                </c:pt>
                <c:pt idx="73">
                  <c:v>94.86</c:v>
                </c:pt>
                <c:pt idx="74">
                  <c:v>95.06</c:v>
                </c:pt>
                <c:pt idx="75">
                  <c:v>95.24</c:v>
                </c:pt>
                <c:pt idx="76">
                  <c:v>95.41</c:v>
                </c:pt>
                <c:pt idx="77">
                  <c:v>95.59</c:v>
                </c:pt>
                <c:pt idx="78">
                  <c:v>95.76</c:v>
                </c:pt>
                <c:pt idx="79">
                  <c:v>95.93</c:v>
                </c:pt>
                <c:pt idx="80">
                  <c:v>96.08</c:v>
                </c:pt>
                <c:pt idx="81">
                  <c:v>96.22</c:v>
                </c:pt>
                <c:pt idx="82">
                  <c:v>96.37</c:v>
                </c:pt>
                <c:pt idx="83">
                  <c:v>96.52</c:v>
                </c:pt>
                <c:pt idx="84">
                  <c:v>96.67</c:v>
                </c:pt>
                <c:pt idx="85">
                  <c:v>96.8</c:v>
                </c:pt>
                <c:pt idx="86">
                  <c:v>96.94</c:v>
                </c:pt>
                <c:pt idx="87">
                  <c:v>97.06</c:v>
                </c:pt>
                <c:pt idx="88">
                  <c:v>97.18</c:v>
                </c:pt>
                <c:pt idx="89">
                  <c:v>97.3</c:v>
                </c:pt>
                <c:pt idx="90">
                  <c:v>97.42</c:v>
                </c:pt>
                <c:pt idx="91">
                  <c:v>97.53</c:v>
                </c:pt>
                <c:pt idx="92">
                  <c:v>97.64</c:v>
                </c:pt>
                <c:pt idx="93">
                  <c:v>97.75</c:v>
                </c:pt>
                <c:pt idx="94">
                  <c:v>97.85</c:v>
                </c:pt>
                <c:pt idx="95">
                  <c:v>97.95</c:v>
                </c:pt>
                <c:pt idx="96">
                  <c:v>98.05</c:v>
                </c:pt>
                <c:pt idx="97">
                  <c:v>98.15</c:v>
                </c:pt>
                <c:pt idx="98">
                  <c:v>98.24</c:v>
                </c:pt>
                <c:pt idx="99">
                  <c:v>98.33</c:v>
                </c:pt>
                <c:pt idx="100">
                  <c:v>98.41</c:v>
                </c:pt>
                <c:pt idx="101">
                  <c:v>98.5</c:v>
                </c:pt>
                <c:pt idx="102">
                  <c:v>98.59</c:v>
                </c:pt>
                <c:pt idx="103">
                  <c:v>98.66</c:v>
                </c:pt>
                <c:pt idx="104">
                  <c:v>98.74</c:v>
                </c:pt>
                <c:pt idx="105">
                  <c:v>98.82</c:v>
                </c:pt>
                <c:pt idx="106">
                  <c:v>98.89</c:v>
                </c:pt>
                <c:pt idx="107">
                  <c:v>98.96</c:v>
                </c:pt>
                <c:pt idx="108">
                  <c:v>99.03</c:v>
                </c:pt>
                <c:pt idx="109">
                  <c:v>99.1</c:v>
                </c:pt>
                <c:pt idx="110">
                  <c:v>99.16</c:v>
                </c:pt>
                <c:pt idx="111">
                  <c:v>99.23</c:v>
                </c:pt>
                <c:pt idx="112">
                  <c:v>99.29</c:v>
                </c:pt>
                <c:pt idx="113">
                  <c:v>99.36</c:v>
                </c:pt>
                <c:pt idx="114">
                  <c:v>99.42</c:v>
                </c:pt>
                <c:pt idx="115">
                  <c:v>99.47</c:v>
                </c:pt>
                <c:pt idx="116">
                  <c:v>99.53</c:v>
                </c:pt>
                <c:pt idx="117">
                  <c:v>99.58</c:v>
                </c:pt>
                <c:pt idx="118">
                  <c:v>99.63</c:v>
                </c:pt>
                <c:pt idx="119">
                  <c:v>99.68</c:v>
                </c:pt>
                <c:pt idx="120">
                  <c:v>99.73</c:v>
                </c:pt>
                <c:pt idx="121">
                  <c:v>99.77</c:v>
                </c:pt>
                <c:pt idx="122">
                  <c:v>99.81</c:v>
                </c:pt>
                <c:pt idx="123">
                  <c:v>99.86</c:v>
                </c:pt>
                <c:pt idx="124">
                  <c:v>99.9</c:v>
                </c:pt>
                <c:pt idx="125">
                  <c:v>99.93</c:v>
                </c:pt>
                <c:pt idx="126">
                  <c:v>99.97</c:v>
                </c:pt>
                <c:pt idx="127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25-460E-AD7D-5A99F4D65629}"/>
            </c:ext>
          </c:extLst>
        </c:ser>
        <c:ser>
          <c:idx val="1"/>
          <c:order val="1"/>
          <c:tx>
            <c:strRef>
              <c:f>PCA!$C$1</c:f>
              <c:strCache>
                <c:ptCount val="1"/>
                <c:pt idx="0">
                  <c:v>SIFT -LBP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PCA!$A$2:$A$385</c:f>
              <c:numCache>
                <c:formatCode>General</c:formatCode>
                <c:ptCount val="38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180</c:v>
                </c:pt>
                <c:pt idx="171">
                  <c:v>190</c:v>
                </c:pt>
                <c:pt idx="172">
                  <c:v>200</c:v>
                </c:pt>
                <c:pt idx="173">
                  <c:v>210</c:v>
                </c:pt>
                <c:pt idx="174">
                  <c:v>220</c:v>
                </c:pt>
                <c:pt idx="175">
                  <c:v>230</c:v>
                </c:pt>
                <c:pt idx="176">
                  <c:v>240</c:v>
                </c:pt>
                <c:pt idx="177">
                  <c:v>280</c:v>
                </c:pt>
                <c:pt idx="178">
                  <c:v>320</c:v>
                </c:pt>
                <c:pt idx="179">
                  <c:v>360</c:v>
                </c:pt>
              </c:numCache>
            </c:numRef>
          </c:xVal>
          <c:yVal>
            <c:numRef>
              <c:f>PCA!$C$2:$C$385</c:f>
              <c:numCache>
                <c:formatCode>General</c:formatCode>
                <c:ptCount val="384"/>
                <c:pt idx="0">
                  <c:v>12.2191571759216</c:v>
                </c:pt>
                <c:pt idx="1">
                  <c:v>17.6476684046178</c:v>
                </c:pt>
                <c:pt idx="2">
                  <c:v>21.430955436050802</c:v>
                </c:pt>
                <c:pt idx="3">
                  <c:v>24.3266777271111</c:v>
                </c:pt>
                <c:pt idx="4">
                  <c:v>26.651347284027899</c:v>
                </c:pt>
                <c:pt idx="5">
                  <c:v>28.83353559255</c:v>
                </c:pt>
                <c:pt idx="6">
                  <c:v>30.644125740106599</c:v>
                </c:pt>
                <c:pt idx="7">
                  <c:v>32.442952668996497</c:v>
                </c:pt>
                <c:pt idx="8">
                  <c:v>34.201168078127502</c:v>
                </c:pt>
                <c:pt idx="9">
                  <c:v>35.676407450162301</c:v>
                </c:pt>
                <c:pt idx="10">
                  <c:v>37.066395745403099</c:v>
                </c:pt>
                <c:pt idx="11">
                  <c:v>38.4086750670659</c:v>
                </c:pt>
                <c:pt idx="12">
                  <c:v>39.545623838536002</c:v>
                </c:pt>
                <c:pt idx="13">
                  <c:v>40.6245526760611</c:v>
                </c:pt>
                <c:pt idx="14">
                  <c:v>41.691341399384001</c:v>
                </c:pt>
                <c:pt idx="15">
                  <c:v>42.666299969876299</c:v>
                </c:pt>
                <c:pt idx="16">
                  <c:v>43.604596343571501</c:v>
                </c:pt>
                <c:pt idx="17">
                  <c:v>44.5408295127108</c:v>
                </c:pt>
                <c:pt idx="18">
                  <c:v>45.4309960403221</c:v>
                </c:pt>
                <c:pt idx="19">
                  <c:v>46.248489756600101</c:v>
                </c:pt>
                <c:pt idx="20">
                  <c:v>47.042541973910303</c:v>
                </c:pt>
                <c:pt idx="21">
                  <c:v>47.826985553054399</c:v>
                </c:pt>
                <c:pt idx="22">
                  <c:v>48.576312070173898</c:v>
                </c:pt>
                <c:pt idx="23">
                  <c:v>49.3151501333613</c:v>
                </c:pt>
                <c:pt idx="24">
                  <c:v>50.046007539324002</c:v>
                </c:pt>
                <c:pt idx="25">
                  <c:v>50.754818856707097</c:v>
                </c:pt>
                <c:pt idx="26">
                  <c:v>51.446866295554003</c:v>
                </c:pt>
                <c:pt idx="27">
                  <c:v>52.127134411141</c:v>
                </c:pt>
                <c:pt idx="28">
                  <c:v>52.746864197549399</c:v>
                </c:pt>
                <c:pt idx="29">
                  <c:v>53.379978710738101</c:v>
                </c:pt>
                <c:pt idx="30">
                  <c:v>53.988750610674401</c:v>
                </c:pt>
                <c:pt idx="31">
                  <c:v>54.593332138079298</c:v>
                </c:pt>
                <c:pt idx="32">
                  <c:v>55.183826478040103</c:v>
                </c:pt>
                <c:pt idx="33">
                  <c:v>55.755589731449803</c:v>
                </c:pt>
                <c:pt idx="34">
                  <c:v>56.336068251074401</c:v>
                </c:pt>
                <c:pt idx="35">
                  <c:v>56.883398683257298</c:v>
                </c:pt>
                <c:pt idx="36">
                  <c:v>57.454068124571997</c:v>
                </c:pt>
                <c:pt idx="37">
                  <c:v>58.011237528481203</c:v>
                </c:pt>
                <c:pt idx="38">
                  <c:v>58.374089796430198</c:v>
                </c:pt>
                <c:pt idx="39">
                  <c:v>58.936450921345497</c:v>
                </c:pt>
                <c:pt idx="40">
                  <c:v>59.457878616694899</c:v>
                </c:pt>
                <c:pt idx="41">
                  <c:v>60.012996836456999</c:v>
                </c:pt>
                <c:pt idx="42">
                  <c:v>60.517576379514097</c:v>
                </c:pt>
                <c:pt idx="43">
                  <c:v>60.9923753008405</c:v>
                </c:pt>
                <c:pt idx="44">
                  <c:v>61.466458628560801</c:v>
                </c:pt>
                <c:pt idx="45">
                  <c:v>61.914819847492097</c:v>
                </c:pt>
                <c:pt idx="46">
                  <c:v>62.320649421885101</c:v>
                </c:pt>
                <c:pt idx="47">
                  <c:v>62.743892276498499</c:v>
                </c:pt>
                <c:pt idx="48">
                  <c:v>63.198724663228603</c:v>
                </c:pt>
                <c:pt idx="49">
                  <c:v>63.639142940285403</c:v>
                </c:pt>
                <c:pt idx="50">
                  <c:v>64.125367425071801</c:v>
                </c:pt>
                <c:pt idx="51">
                  <c:v>64.469152625811304</c:v>
                </c:pt>
                <c:pt idx="52">
                  <c:v>64.803735987329105</c:v>
                </c:pt>
                <c:pt idx="53">
                  <c:v>65.243280666060997</c:v>
                </c:pt>
                <c:pt idx="54">
                  <c:v>65.633762961894107</c:v>
                </c:pt>
                <c:pt idx="55">
                  <c:v>66.0402510047942</c:v>
                </c:pt>
                <c:pt idx="56">
                  <c:v>66.412271712988897</c:v>
                </c:pt>
                <c:pt idx="57">
                  <c:v>66.772399574306604</c:v>
                </c:pt>
                <c:pt idx="58">
                  <c:v>67.157204571557997</c:v>
                </c:pt>
                <c:pt idx="59">
                  <c:v>67.531209369748197</c:v>
                </c:pt>
                <c:pt idx="60">
                  <c:v>67.879151183140095</c:v>
                </c:pt>
                <c:pt idx="61">
                  <c:v>68.212814325127198</c:v>
                </c:pt>
                <c:pt idx="62">
                  <c:v>68.534448153356607</c:v>
                </c:pt>
                <c:pt idx="63">
                  <c:v>68.883918973642807</c:v>
                </c:pt>
                <c:pt idx="64">
                  <c:v>69.212731519360602</c:v>
                </c:pt>
                <c:pt idx="65">
                  <c:v>69.556077395174</c:v>
                </c:pt>
                <c:pt idx="66">
                  <c:v>69.910145477570893</c:v>
                </c:pt>
                <c:pt idx="67">
                  <c:v>70.217150070420601</c:v>
                </c:pt>
                <c:pt idx="68">
                  <c:v>70.533277291261101</c:v>
                </c:pt>
                <c:pt idx="69">
                  <c:v>70.870508504231495</c:v>
                </c:pt>
                <c:pt idx="70">
                  <c:v>71.169009921366097</c:v>
                </c:pt>
                <c:pt idx="71">
                  <c:v>71.4813753734404</c:v>
                </c:pt>
                <c:pt idx="72">
                  <c:v>71.779681675829707</c:v>
                </c:pt>
                <c:pt idx="73">
                  <c:v>72.0900903125101</c:v>
                </c:pt>
                <c:pt idx="74">
                  <c:v>72.401810739381702</c:v>
                </c:pt>
                <c:pt idx="75">
                  <c:v>72.696985675864795</c:v>
                </c:pt>
                <c:pt idx="76">
                  <c:v>73.0030014333867</c:v>
                </c:pt>
                <c:pt idx="77">
                  <c:v>73.305460864432305</c:v>
                </c:pt>
                <c:pt idx="78">
                  <c:v>73.591680300400597</c:v>
                </c:pt>
                <c:pt idx="79">
                  <c:v>73.858176238877704</c:v>
                </c:pt>
                <c:pt idx="80">
                  <c:v>74.120556971973997</c:v>
                </c:pt>
                <c:pt idx="81">
                  <c:v>74.443399851513206</c:v>
                </c:pt>
                <c:pt idx="82">
                  <c:v>74.707087517438097</c:v>
                </c:pt>
                <c:pt idx="83">
                  <c:v>74.977953308976097</c:v>
                </c:pt>
                <c:pt idx="84">
                  <c:v>75.2526692707346</c:v>
                </c:pt>
                <c:pt idx="85">
                  <c:v>75.517699041613099</c:v>
                </c:pt>
                <c:pt idx="86">
                  <c:v>75.769038539455806</c:v>
                </c:pt>
                <c:pt idx="87">
                  <c:v>76.086543113613999</c:v>
                </c:pt>
                <c:pt idx="88">
                  <c:v>76.343268080765895</c:v>
                </c:pt>
                <c:pt idx="89">
                  <c:v>76.550257167215406</c:v>
                </c:pt>
                <c:pt idx="90">
                  <c:v>76.847676907231502</c:v>
                </c:pt>
                <c:pt idx="91">
                  <c:v>77.078701339966301</c:v>
                </c:pt>
                <c:pt idx="92">
                  <c:v>77.370116650339895</c:v>
                </c:pt>
                <c:pt idx="93">
                  <c:v>77.595617767190205</c:v>
                </c:pt>
                <c:pt idx="94">
                  <c:v>77.840713396787294</c:v>
                </c:pt>
                <c:pt idx="95">
                  <c:v>78.100022740405905</c:v>
                </c:pt>
                <c:pt idx="96">
                  <c:v>78.346873659358906</c:v>
                </c:pt>
                <c:pt idx="97">
                  <c:v>78.578245671742906</c:v>
                </c:pt>
                <c:pt idx="98">
                  <c:v>78.806789627126506</c:v>
                </c:pt>
                <c:pt idx="99">
                  <c:v>79.042541982279005</c:v>
                </c:pt>
                <c:pt idx="100">
                  <c:v>79.268277054313501</c:v>
                </c:pt>
                <c:pt idx="101">
                  <c:v>79.523764543611406</c:v>
                </c:pt>
                <c:pt idx="102">
                  <c:v>79.760343818262399</c:v>
                </c:pt>
                <c:pt idx="103">
                  <c:v>80.002229816409695</c:v>
                </c:pt>
                <c:pt idx="104">
                  <c:v>80.203885147653295</c:v>
                </c:pt>
                <c:pt idx="105">
                  <c:v>80.431934705162405</c:v>
                </c:pt>
                <c:pt idx="106">
                  <c:v>80.661213275939502</c:v>
                </c:pt>
                <c:pt idx="107">
                  <c:v>80.8740256778635</c:v>
                </c:pt>
                <c:pt idx="108">
                  <c:v>81.1037011508772</c:v>
                </c:pt>
                <c:pt idx="109">
                  <c:v>81.319763867921296</c:v>
                </c:pt>
                <c:pt idx="110">
                  <c:v>81.510832521251999</c:v>
                </c:pt>
                <c:pt idx="111">
                  <c:v>81.744623800157896</c:v>
                </c:pt>
                <c:pt idx="112">
                  <c:v>81.974627326584596</c:v>
                </c:pt>
                <c:pt idx="113">
                  <c:v>82.136439823621998</c:v>
                </c:pt>
                <c:pt idx="114">
                  <c:v>82.354189177495698</c:v>
                </c:pt>
                <c:pt idx="115">
                  <c:v>82.565702059494896</c:v>
                </c:pt>
                <c:pt idx="116">
                  <c:v>82.764865616391702</c:v>
                </c:pt>
                <c:pt idx="117">
                  <c:v>82.950831583150801</c:v>
                </c:pt>
                <c:pt idx="118">
                  <c:v>83.153129797632999</c:v>
                </c:pt>
                <c:pt idx="119">
                  <c:v>83.340851707030794</c:v>
                </c:pt>
                <c:pt idx="120">
                  <c:v>83.576335263791606</c:v>
                </c:pt>
                <c:pt idx="121">
                  <c:v>83.748745860766903</c:v>
                </c:pt>
                <c:pt idx="122">
                  <c:v>83.913817468314093</c:v>
                </c:pt>
                <c:pt idx="123">
                  <c:v>84.1230632072552</c:v>
                </c:pt>
                <c:pt idx="124">
                  <c:v>84.316376706219003</c:v>
                </c:pt>
                <c:pt idx="125">
                  <c:v>84.488743333159803</c:v>
                </c:pt>
                <c:pt idx="126">
                  <c:v>84.673007288163106</c:v>
                </c:pt>
                <c:pt idx="127">
                  <c:v>84.846092208349702</c:v>
                </c:pt>
                <c:pt idx="128">
                  <c:v>85.021900721496195</c:v>
                </c:pt>
                <c:pt idx="129">
                  <c:v>85.194516122351402</c:v>
                </c:pt>
                <c:pt idx="130">
                  <c:v>85.378336599080299</c:v>
                </c:pt>
                <c:pt idx="131">
                  <c:v>85.535608290148303</c:v>
                </c:pt>
                <c:pt idx="132">
                  <c:v>85.733112746877296</c:v>
                </c:pt>
                <c:pt idx="133">
                  <c:v>85.882635535828896</c:v>
                </c:pt>
                <c:pt idx="134">
                  <c:v>86.061226804031904</c:v>
                </c:pt>
                <c:pt idx="135">
                  <c:v>86.215465604051005</c:v>
                </c:pt>
                <c:pt idx="136">
                  <c:v>86.391486153011797</c:v>
                </c:pt>
                <c:pt idx="137">
                  <c:v>86.569764390149004</c:v>
                </c:pt>
                <c:pt idx="138">
                  <c:v>86.736735513303103</c:v>
                </c:pt>
                <c:pt idx="139">
                  <c:v>86.883244484072804</c:v>
                </c:pt>
                <c:pt idx="140">
                  <c:v>87.022347898485293</c:v>
                </c:pt>
                <c:pt idx="141">
                  <c:v>87.222029762995703</c:v>
                </c:pt>
                <c:pt idx="142">
                  <c:v>87.344420699179096</c:v>
                </c:pt>
                <c:pt idx="143">
                  <c:v>87.530768330844296</c:v>
                </c:pt>
                <c:pt idx="144">
                  <c:v>87.677090874487604</c:v>
                </c:pt>
                <c:pt idx="145">
                  <c:v>87.822048251626398</c:v>
                </c:pt>
                <c:pt idx="146">
                  <c:v>87.967132822217195</c:v>
                </c:pt>
                <c:pt idx="147">
                  <c:v>88.122043165235098</c:v>
                </c:pt>
                <c:pt idx="148">
                  <c:v>88.276383605887006</c:v>
                </c:pt>
                <c:pt idx="149">
                  <c:v>88.425464990969502</c:v>
                </c:pt>
                <c:pt idx="150">
                  <c:v>88.574579531402406</c:v>
                </c:pt>
                <c:pt idx="151">
                  <c:v>88.707240201752995</c:v>
                </c:pt>
                <c:pt idx="152">
                  <c:v>88.8616575238525</c:v>
                </c:pt>
                <c:pt idx="153">
                  <c:v>88.989936439483301</c:v>
                </c:pt>
                <c:pt idx="154">
                  <c:v>89.161915397692397</c:v>
                </c:pt>
                <c:pt idx="155">
                  <c:v>89.287996567326601</c:v>
                </c:pt>
                <c:pt idx="156">
                  <c:v>89.431164327073006</c:v>
                </c:pt>
                <c:pt idx="157">
                  <c:v>89.545180633621698</c:v>
                </c:pt>
                <c:pt idx="158">
                  <c:v>89.686179881812905</c:v>
                </c:pt>
                <c:pt idx="159">
                  <c:v>89.849033663564796</c:v>
                </c:pt>
                <c:pt idx="160">
                  <c:v>89.980029929971295</c:v>
                </c:pt>
                <c:pt idx="161">
                  <c:v>90.101964768221194</c:v>
                </c:pt>
                <c:pt idx="162">
                  <c:v>90.232290539416397</c:v>
                </c:pt>
                <c:pt idx="163">
                  <c:v>90.366745353479004</c:v>
                </c:pt>
                <c:pt idx="164">
                  <c:v>90.508951050288701</c:v>
                </c:pt>
                <c:pt idx="165">
                  <c:v>90.629965329158395</c:v>
                </c:pt>
                <c:pt idx="166">
                  <c:v>90.738478071452903</c:v>
                </c:pt>
                <c:pt idx="167">
                  <c:v>90.8944662666878</c:v>
                </c:pt>
                <c:pt idx="168">
                  <c:v>91.016541600746507</c:v>
                </c:pt>
                <c:pt idx="169">
                  <c:v>91.133499410464495</c:v>
                </c:pt>
                <c:pt idx="170">
                  <c:v>92.322848491178306</c:v>
                </c:pt>
                <c:pt idx="171">
                  <c:v>93.433539961745694</c:v>
                </c:pt>
                <c:pt idx="172">
                  <c:v>94.431794077097095</c:v>
                </c:pt>
                <c:pt idx="173">
                  <c:v>95.351595063839696</c:v>
                </c:pt>
                <c:pt idx="174">
                  <c:v>96.2</c:v>
                </c:pt>
                <c:pt idx="175">
                  <c:v>96.96</c:v>
                </c:pt>
                <c:pt idx="176">
                  <c:v>97.669293276648901</c:v>
                </c:pt>
                <c:pt idx="177">
                  <c:v>99.637947798904307</c:v>
                </c:pt>
                <c:pt idx="178">
                  <c:v>99.999999999999901</c:v>
                </c:pt>
                <c:pt idx="179">
                  <c:v>99.999999999999901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225-460E-AD7D-5A99F4D65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939504"/>
        <c:axId val="394860928"/>
      </c:scatterChart>
      <c:valAx>
        <c:axId val="396939504"/>
        <c:scaling>
          <c:orientation val="minMax"/>
          <c:max val="39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Components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860928"/>
        <c:crosses val="autoZero"/>
        <c:crossBetween val="midCat"/>
        <c:majorUnit val="30"/>
      </c:valAx>
      <c:valAx>
        <c:axId val="39486092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Variance Ratio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939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156820485868388"/>
          <c:y val="0.90083022194881635"/>
          <c:w val="0.5810800524934383"/>
          <c:h val="6.4476551280146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Error vs. Number of Trees with 20 Samples/Leaf </a:t>
            </a:r>
          </a:p>
          <a:p>
            <a:pPr>
              <a:defRPr sz="1400"/>
            </a:pPr>
            <a:r>
              <a:rPr lang="en-US" sz="1400" dirty="0"/>
              <a:t>(Training Data)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SIFT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100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64.900000000000006</c:v>
                </c:pt>
                <c:pt idx="1">
                  <c:v>64.87</c:v>
                </c:pt>
                <c:pt idx="2">
                  <c:v>64.87</c:v>
                </c:pt>
                <c:pt idx="3">
                  <c:v>64.87</c:v>
                </c:pt>
                <c:pt idx="4">
                  <c:v>64.87</c:v>
                </c:pt>
                <c:pt idx="5">
                  <c:v>64.87</c:v>
                </c:pt>
                <c:pt idx="6">
                  <c:v>64.87</c:v>
                </c:pt>
                <c:pt idx="7">
                  <c:v>64.849999999999994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5B4-4E6C-AF22-6FF5ABB12B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SIFT-LBP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100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64.900000000000006</c:v>
                </c:pt>
                <c:pt idx="1">
                  <c:v>64.87</c:v>
                </c:pt>
                <c:pt idx="2">
                  <c:v>64.87</c:v>
                </c:pt>
                <c:pt idx="3">
                  <c:v>64.87</c:v>
                </c:pt>
                <c:pt idx="4">
                  <c:v>64.87</c:v>
                </c:pt>
                <c:pt idx="5">
                  <c:v>64.87</c:v>
                </c:pt>
                <c:pt idx="6">
                  <c:v>64.87</c:v>
                </c:pt>
                <c:pt idx="7">
                  <c:v>64.849999999999994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3D-48BC-AFC9-570BC628C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493088"/>
        <c:axId val="598060048"/>
      </c:scatterChart>
      <c:valAx>
        <c:axId val="608493088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Trees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060048"/>
        <c:crosses val="autoZero"/>
        <c:crossBetween val="midCat"/>
      </c:valAx>
      <c:valAx>
        <c:axId val="598060048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493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Error vs. Number of Samples with 5 Trees</a:t>
            </a:r>
          </a:p>
          <a:p>
            <a:pPr>
              <a:defRPr sz="1400"/>
            </a:pPr>
            <a:r>
              <a:rPr lang="en-US" sz="1400" dirty="0"/>
              <a:t>(Training Data)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SIFT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30</c:v>
                </c:pt>
                <c:pt idx="1">
                  <c:v>35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71.709999999999994</c:v>
                </c:pt>
                <c:pt idx="1">
                  <c:v>71.709999999999994</c:v>
                </c:pt>
                <c:pt idx="2">
                  <c:v>69.430000000000007</c:v>
                </c:pt>
                <c:pt idx="3">
                  <c:v>34.92</c:v>
                </c:pt>
                <c:pt idx="4">
                  <c:v>9.64</c:v>
                </c:pt>
                <c:pt idx="5">
                  <c:v>3.83</c:v>
                </c:pt>
                <c:pt idx="6">
                  <c:v>3.2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F45-40FB-842F-5E8976020C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SIFT-LBP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30</c:v>
                </c:pt>
                <c:pt idx="1">
                  <c:v>35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67.709999999999994</c:v>
                </c:pt>
                <c:pt idx="1">
                  <c:v>67.709999999999994</c:v>
                </c:pt>
                <c:pt idx="2">
                  <c:v>65.430000000000007</c:v>
                </c:pt>
                <c:pt idx="3">
                  <c:v>30.92</c:v>
                </c:pt>
                <c:pt idx="4">
                  <c:v>9.6199999999999992</c:v>
                </c:pt>
                <c:pt idx="5">
                  <c:v>3.8</c:v>
                </c:pt>
                <c:pt idx="6">
                  <c:v>3.2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1D-4AB3-A743-6204C765F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493088"/>
        <c:axId val="598060048"/>
      </c:scatterChart>
      <c:valAx>
        <c:axId val="60849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Samples per Leaf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060048"/>
        <c:crosses val="autoZero"/>
        <c:crossBetween val="midCat"/>
      </c:valAx>
      <c:valAx>
        <c:axId val="598060048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493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4DF26-5AFD-4B59-810C-AEF78C7727BB}" type="datetimeFigureOut">
              <a:rPr lang="en-US" smtClean="0"/>
              <a:t>23-Jan-2020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9BE73-D030-4C5A-802B-CBD1B107E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5CA1D3-CDAF-45C1-8149-4558DDE417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8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F9645-CFD7-4AE2-B4F9-732534BAD7EA}"/>
              </a:ext>
            </a:extLst>
          </p:cNvPr>
          <p:cNvSpPr/>
          <p:nvPr userDrawn="1"/>
        </p:nvSpPr>
        <p:spPr>
          <a:xfrm>
            <a:off x="9760385" y="6499356"/>
            <a:ext cx="2284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20_JithinThenasseril</a:t>
            </a:r>
          </a:p>
        </p:txBody>
      </p:sp>
    </p:spTree>
    <p:extLst>
      <p:ext uri="{BB962C8B-B14F-4D97-AF65-F5344CB8AC3E}">
        <p14:creationId xmlns:p14="http://schemas.microsoft.com/office/powerpoint/2010/main" val="4162436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503A62-2D90-4C09-BF0B-FF685FA7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3B871C-D91C-4610-80E6-8336CF153B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25F55-656D-401D-A68A-61BED0F81D22}"/>
              </a:ext>
            </a:extLst>
          </p:cNvPr>
          <p:cNvSpPr/>
          <p:nvPr userDrawn="1"/>
        </p:nvSpPr>
        <p:spPr>
          <a:xfrm>
            <a:off x="9760385" y="6499356"/>
            <a:ext cx="2284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20_JithinThenasseril</a:t>
            </a:r>
          </a:p>
        </p:txBody>
      </p:sp>
    </p:spTree>
    <p:extLst>
      <p:ext uri="{BB962C8B-B14F-4D97-AF65-F5344CB8AC3E}">
        <p14:creationId xmlns:p14="http://schemas.microsoft.com/office/powerpoint/2010/main" val="177607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E15086-EA31-489A-B263-46AFEC89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8DF314-1FD8-4A29-A102-EAA976A31EF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E4FB1-4BA8-434F-AB14-53937D46C993}"/>
              </a:ext>
            </a:extLst>
          </p:cNvPr>
          <p:cNvSpPr/>
          <p:nvPr userDrawn="1"/>
        </p:nvSpPr>
        <p:spPr>
          <a:xfrm>
            <a:off x="9760385" y="6499356"/>
            <a:ext cx="2284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20_JithinThenasseril</a:t>
            </a:r>
          </a:p>
        </p:txBody>
      </p:sp>
    </p:spTree>
    <p:extLst>
      <p:ext uri="{BB962C8B-B14F-4D97-AF65-F5344CB8AC3E}">
        <p14:creationId xmlns:p14="http://schemas.microsoft.com/office/powerpoint/2010/main" val="148696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714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5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0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9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DA008689-1B68-493E-8947-D89CF092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23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70" r:id="rId11"/>
    <p:sldLayoutId id="2147483839" r:id="rId12"/>
    <p:sldLayoutId id="214748384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F7CA-446A-438B-951B-31F68C749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320" y="1540600"/>
            <a:ext cx="10217208" cy="18884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Detecting Malaria Parasitized Cells in Thin-Blood Smear Microscopy Images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99DDDE-94F7-4CF6-BF18-561826B3EF08}"/>
              </a:ext>
            </a:extLst>
          </p:cNvPr>
          <p:cNvSpPr txBox="1">
            <a:spLocks/>
          </p:cNvSpPr>
          <p:nvPr/>
        </p:nvSpPr>
        <p:spPr>
          <a:xfrm>
            <a:off x="3416366" y="3428999"/>
            <a:ext cx="4813234" cy="13364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Jithin Thenasseril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ECE 687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411182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9F48-DC84-43CD-9E67-223DE017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194991"/>
            <a:ext cx="7521200" cy="710783"/>
          </a:xfrm>
        </p:spPr>
        <p:txBody>
          <a:bodyPr/>
          <a:lstStyle/>
          <a:p>
            <a:pPr algn="ctr"/>
            <a:r>
              <a:rPr lang="en-US" dirty="0"/>
              <a:t>Final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DEE4D1-0D82-4B11-8742-C5D7B3881C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29838"/>
              </p:ext>
            </p:extLst>
          </p:nvPr>
        </p:nvGraphicFramePr>
        <p:xfrm>
          <a:off x="1351471" y="810884"/>
          <a:ext cx="8413629" cy="3648969"/>
        </p:xfrm>
        <a:graphic>
          <a:graphicData uri="http://schemas.openxmlformats.org/drawingml/2006/table">
            <a:tbl>
              <a:tblPr firstRow="1" firstCol="1" bandRow="1"/>
              <a:tblGrid>
                <a:gridCol w="3663926">
                  <a:extLst>
                    <a:ext uri="{9D8B030D-6E8A-4147-A177-3AD203B41FA5}">
                      <a16:colId xmlns:a16="http://schemas.microsoft.com/office/drawing/2014/main" val="1049306146"/>
                    </a:ext>
                  </a:extLst>
                </a:gridCol>
                <a:gridCol w="934593">
                  <a:extLst>
                    <a:ext uri="{9D8B030D-6E8A-4147-A177-3AD203B41FA5}">
                      <a16:colId xmlns:a16="http://schemas.microsoft.com/office/drawing/2014/main" val="4163960280"/>
                    </a:ext>
                  </a:extLst>
                </a:gridCol>
                <a:gridCol w="2124596">
                  <a:extLst>
                    <a:ext uri="{9D8B030D-6E8A-4147-A177-3AD203B41FA5}">
                      <a16:colId xmlns:a16="http://schemas.microsoft.com/office/drawing/2014/main" val="3385896415"/>
                    </a:ext>
                  </a:extLst>
                </a:gridCol>
                <a:gridCol w="1690514">
                  <a:extLst>
                    <a:ext uri="{9D8B030D-6E8A-4147-A177-3AD203B41FA5}">
                      <a16:colId xmlns:a16="http://schemas.microsoft.com/office/drawing/2014/main" val="959427947"/>
                    </a:ext>
                  </a:extLst>
                </a:gridCol>
              </a:tblGrid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Linear ANN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890752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SIFT Accuracy (%)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041410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SIFT F-Score (%)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83.29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382039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SIFT-LBP Accuracy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78.19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92.81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49036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SIFT-LBP F-Score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86.85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523085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PCA-SIFT Accuracy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82600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PCA-SIFT F-Score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82.94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64837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PCA-SIFT-LBP Accuracy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81.89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92.81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61362"/>
                  </a:ext>
                </a:extLst>
              </a:tr>
              <a:tr h="405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PCA-SIFT-LBP F-Score (%)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89.32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47214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E9AF9B-71E2-4EE1-A65E-3681E92715C4}"/>
              </a:ext>
            </a:extLst>
          </p:cNvPr>
          <p:cNvSpPr txBox="1">
            <a:spLocks/>
          </p:cNvSpPr>
          <p:nvPr/>
        </p:nvSpPr>
        <p:spPr>
          <a:xfrm>
            <a:off x="202017" y="4537490"/>
            <a:ext cx="11575182" cy="1972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800" dirty="0"/>
              <a:t>SIFT: SIFT (Scale-Invariant Feature Transform) extracted features</a:t>
            </a:r>
          </a:p>
          <a:p>
            <a:r>
              <a:rPr lang="en-US" sz="1800" dirty="0"/>
              <a:t>SIFT-LBP: SIFT &amp; Local Binary Pattern (LBP) extracted features</a:t>
            </a:r>
          </a:p>
          <a:p>
            <a:r>
              <a:rPr lang="en-US" sz="1800" dirty="0"/>
              <a:t>PCA-SIFT: PCA performed on SIFT extracted features before inputting into learning machine</a:t>
            </a:r>
          </a:p>
          <a:p>
            <a:r>
              <a:rPr lang="en-US" sz="1800" dirty="0"/>
              <a:t>PCA-SIFT-LBP: PCA performed on SIFT &amp; Local Binary Pattern (LBP) extracted features before inputting into learning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1935-1C82-4276-A3AB-CC5D811B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2" y="137527"/>
            <a:ext cx="11862032" cy="585105"/>
          </a:xfrm>
        </p:spPr>
        <p:txBody>
          <a:bodyPr/>
          <a:lstStyle/>
          <a:p>
            <a:pPr algn="ctr"/>
            <a:r>
              <a:rPr lang="en-US" dirty="0"/>
              <a:t>Malaria Trends &amp;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92EB2-CC41-44A2-BB8F-68662EA77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5" r="-12035"/>
          <a:stretch/>
        </p:blipFill>
        <p:spPr>
          <a:xfrm>
            <a:off x="5603846" y="2521008"/>
            <a:ext cx="6341828" cy="3773751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3A901-A3DE-4DA8-BCA9-910C33D9F4B0}"/>
              </a:ext>
            </a:extLst>
          </p:cNvPr>
          <p:cNvSpPr txBox="1"/>
          <p:nvPr/>
        </p:nvSpPr>
        <p:spPr>
          <a:xfrm>
            <a:off x="6159260" y="6291419"/>
            <a:ext cx="43809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WHO Malaria Report 2018 pg. 2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A8B5320-C318-4DFC-B793-D6FAC2483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319073"/>
              </p:ext>
            </p:extLst>
          </p:nvPr>
        </p:nvGraphicFramePr>
        <p:xfrm>
          <a:off x="75502" y="2934234"/>
          <a:ext cx="5385732" cy="335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54D76F-9891-4F01-BFC3-835BD9E23D5F}"/>
              </a:ext>
            </a:extLst>
          </p:cNvPr>
          <p:cNvSpPr txBox="1"/>
          <p:nvPr/>
        </p:nvSpPr>
        <p:spPr>
          <a:xfrm>
            <a:off x="75502" y="6291419"/>
            <a:ext cx="5078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Figure generated using WHO Malaria Report 2018 Table 6.1 pg. 37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CC82B3-2A66-47E5-96E8-AE13DB9B6A9C}"/>
              </a:ext>
            </a:extLst>
          </p:cNvPr>
          <p:cNvSpPr txBox="1">
            <a:spLocks/>
          </p:cNvSpPr>
          <p:nvPr/>
        </p:nvSpPr>
        <p:spPr>
          <a:xfrm>
            <a:off x="321828" y="837911"/>
            <a:ext cx="10218381" cy="156781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Current gold standard for detecting malaria cells is manually by trained microscopists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Manual screening performance decreases at large scales in resource strained countries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Machine-learning can help large-scale screening without compromising accuracy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Convolutional Net most popular choice but has high variance</a:t>
            </a:r>
          </a:p>
        </p:txBody>
      </p:sp>
    </p:spTree>
    <p:extLst>
      <p:ext uri="{BB962C8B-B14F-4D97-AF65-F5344CB8AC3E}">
        <p14:creationId xmlns:p14="http://schemas.microsoft.com/office/powerpoint/2010/main" val="244062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B8E446-DFC5-4D38-A2E3-C5DE7333C035}"/>
              </a:ext>
            </a:extLst>
          </p:cNvPr>
          <p:cNvSpPr txBox="1">
            <a:spLocks/>
          </p:cNvSpPr>
          <p:nvPr/>
        </p:nvSpPr>
        <p:spPr>
          <a:xfrm>
            <a:off x="76526" y="142267"/>
            <a:ext cx="12115473" cy="73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36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/>
              <a:t>Wholeslide Microscopy Images</a:t>
            </a:r>
            <a:endParaRPr lang="en-US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F74F51E-D4B4-471D-8DFF-CAA99C50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1" y="892408"/>
            <a:ext cx="4384342" cy="328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87C34-1E8A-4471-B055-B2B7F69A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9" y="4940193"/>
            <a:ext cx="1179578" cy="107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441BE-5116-469D-908F-85E3265B5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36" y="4964500"/>
            <a:ext cx="923526" cy="1030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E9F7F-50F4-4A7B-A880-9D2FAA5DB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11" y="4964500"/>
            <a:ext cx="910723" cy="103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D3441-E326-40D9-A35A-C5E2EA049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83" y="4935697"/>
            <a:ext cx="1087358" cy="1078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626F5-52EF-4E7B-B801-70B54405E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91" y="870205"/>
            <a:ext cx="4541241" cy="325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C8620D-6C25-4439-9FCF-CC35111CE67A}"/>
              </a:ext>
            </a:extLst>
          </p:cNvPr>
          <p:cNvSpPr/>
          <p:nvPr/>
        </p:nvSpPr>
        <p:spPr>
          <a:xfrm>
            <a:off x="239752" y="4328719"/>
            <a:ext cx="5644327" cy="2155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0E2FC-8932-4126-A95A-B023A30F0FEF}"/>
              </a:ext>
            </a:extLst>
          </p:cNvPr>
          <p:cNvSpPr/>
          <p:nvPr/>
        </p:nvSpPr>
        <p:spPr>
          <a:xfrm>
            <a:off x="6177592" y="4328719"/>
            <a:ext cx="4719708" cy="21559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43DF4-577B-4302-948C-A8766E1E2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76" y="4867375"/>
            <a:ext cx="1230029" cy="984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875677-D077-4140-AB4D-4F1E82697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29" y="4892132"/>
            <a:ext cx="1046014" cy="1029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580544-D461-4A42-91EC-47F9B97497BD}"/>
              </a:ext>
            </a:extLst>
          </p:cNvPr>
          <p:cNvSpPr txBox="1"/>
          <p:nvPr/>
        </p:nvSpPr>
        <p:spPr>
          <a:xfrm>
            <a:off x="8124982" y="4405564"/>
            <a:ext cx="216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Uninfected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34F50-6C6C-4845-B5F4-DCEBAE9F784D}"/>
              </a:ext>
            </a:extLst>
          </p:cNvPr>
          <p:cNvSpPr txBox="1"/>
          <p:nvPr/>
        </p:nvSpPr>
        <p:spPr>
          <a:xfrm>
            <a:off x="2265465" y="4393304"/>
            <a:ext cx="144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Infected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3CF57-568D-442C-A8AE-A9066E0355DF}"/>
              </a:ext>
            </a:extLst>
          </p:cNvPr>
          <p:cNvSpPr txBox="1"/>
          <p:nvPr/>
        </p:nvSpPr>
        <p:spPr>
          <a:xfrm>
            <a:off x="1987091" y="6019843"/>
            <a:ext cx="70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CA0F6-E2E4-454D-92A5-6CB3C335A8DA}"/>
              </a:ext>
            </a:extLst>
          </p:cNvPr>
          <p:cNvSpPr txBox="1"/>
          <p:nvPr/>
        </p:nvSpPr>
        <p:spPr>
          <a:xfrm>
            <a:off x="3125937" y="6055119"/>
            <a:ext cx="116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Schizont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6D2-0D85-43A4-96D9-F243359B4494}"/>
              </a:ext>
            </a:extLst>
          </p:cNvPr>
          <p:cNvSpPr txBox="1"/>
          <p:nvPr/>
        </p:nvSpPr>
        <p:spPr>
          <a:xfrm>
            <a:off x="4477617" y="6019843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Trophozoite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C51DB-7000-4F40-B89F-AA64B1C9F217}"/>
              </a:ext>
            </a:extLst>
          </p:cNvPr>
          <p:cNvSpPr txBox="1"/>
          <p:nvPr/>
        </p:nvSpPr>
        <p:spPr>
          <a:xfrm>
            <a:off x="359699" y="6055119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Gametocyte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1A1C4-1242-43CC-A1DE-6A08B9CF8746}"/>
              </a:ext>
            </a:extLst>
          </p:cNvPr>
          <p:cNvSpPr txBox="1"/>
          <p:nvPr/>
        </p:nvSpPr>
        <p:spPr>
          <a:xfrm>
            <a:off x="6774036" y="6005547"/>
            <a:ext cx="144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Red-blood cell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63DA6-C7B8-4BCD-8A3E-AFD3E1D633FD}"/>
              </a:ext>
            </a:extLst>
          </p:cNvPr>
          <p:cNvSpPr txBox="1"/>
          <p:nvPr/>
        </p:nvSpPr>
        <p:spPr>
          <a:xfrm>
            <a:off x="9121025" y="6014691"/>
            <a:ext cx="144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blood cell</a:t>
            </a:r>
          </a:p>
        </p:txBody>
      </p:sp>
    </p:spTree>
    <p:extLst>
      <p:ext uri="{BB962C8B-B14F-4D97-AF65-F5344CB8AC3E}">
        <p14:creationId xmlns:p14="http://schemas.microsoft.com/office/powerpoint/2010/main" val="34392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CAA3-93EA-47A1-9E02-F9FAA29D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59" y="178293"/>
            <a:ext cx="11642052" cy="690658"/>
          </a:xfrm>
        </p:spPr>
        <p:txBody>
          <a:bodyPr/>
          <a:lstStyle/>
          <a:p>
            <a:pPr algn="ctr"/>
            <a:r>
              <a:rPr lang="en-US" dirty="0"/>
              <a:t>Red, Green, Blue (RGB) of Infected Cell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AE71B-B547-4764-BDDC-DB12E8390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4" t="12058" r="9246" b="9837"/>
          <a:stretch/>
        </p:blipFill>
        <p:spPr>
          <a:xfrm>
            <a:off x="184498" y="2400294"/>
            <a:ext cx="6465359" cy="4190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9A65F-D229-40B8-8F08-DD5883D4EB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2033" y="6182333"/>
            <a:ext cx="609200" cy="624800"/>
          </a:xfrm>
        </p:spPr>
        <p:txBody>
          <a:bodyPr/>
          <a:lstStyle/>
          <a:p>
            <a:fld id="{DA008689-1B68-493E-8947-D89CF092853B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2DD2C-1396-4DFF-A5A6-BC7EE313D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" y="813357"/>
            <a:ext cx="1113045" cy="1078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1CD153-9D0A-459C-9AA5-1ED360C57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7" y="697623"/>
            <a:ext cx="1113044" cy="1241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A4107-5744-4155-8FF9-A3157A7D4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07" y="697623"/>
            <a:ext cx="1113044" cy="1259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BDC15-074F-4D0A-AD51-B346A85CC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34" y="813357"/>
            <a:ext cx="1087358" cy="1078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1B4561-4CD7-4679-AB9F-D5D8C45DB669}"/>
              </a:ext>
            </a:extLst>
          </p:cNvPr>
          <p:cNvSpPr txBox="1"/>
          <p:nvPr/>
        </p:nvSpPr>
        <p:spPr>
          <a:xfrm>
            <a:off x="2908608" y="1934792"/>
            <a:ext cx="70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5BCBD-B180-4516-8D8C-476141820A79}"/>
              </a:ext>
            </a:extLst>
          </p:cNvPr>
          <p:cNvSpPr txBox="1"/>
          <p:nvPr/>
        </p:nvSpPr>
        <p:spPr>
          <a:xfrm>
            <a:off x="4353414" y="1965569"/>
            <a:ext cx="116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Schizont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94A04-9CE4-4A1D-9F29-57976185E3C2}"/>
              </a:ext>
            </a:extLst>
          </p:cNvPr>
          <p:cNvSpPr txBox="1"/>
          <p:nvPr/>
        </p:nvSpPr>
        <p:spPr>
          <a:xfrm>
            <a:off x="5665128" y="1930764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Trophozoite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95944-CEC3-4E2F-9E64-CA68C0182CD9}"/>
              </a:ext>
            </a:extLst>
          </p:cNvPr>
          <p:cNvSpPr txBox="1"/>
          <p:nvPr/>
        </p:nvSpPr>
        <p:spPr>
          <a:xfrm>
            <a:off x="871024" y="1840815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Gametocyte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C0457-B1BF-445F-9370-5D7DA9C92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40" y="1398351"/>
            <a:ext cx="5061664" cy="52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194850-22F4-458D-9944-04AE16E5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66" y="2190635"/>
            <a:ext cx="6075872" cy="4311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1402A-914A-429A-AC91-C8E89931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1" y="161515"/>
            <a:ext cx="11067876" cy="6270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SIFT Algorithm: Feature Extractor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C8A7CC-433D-4E5D-A132-D8D289E45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" y="2190635"/>
            <a:ext cx="5748593" cy="4311446"/>
          </a:xfr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786AAF-174E-4F77-A373-55C659982F2B}"/>
              </a:ext>
            </a:extLst>
          </p:cNvPr>
          <p:cNvSpPr txBox="1">
            <a:spLocks/>
          </p:cNvSpPr>
          <p:nvPr/>
        </p:nvSpPr>
        <p:spPr>
          <a:xfrm>
            <a:off x="101375" y="855859"/>
            <a:ext cx="11575182" cy="11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2200" dirty="0"/>
              <a:t>SIFT Descriptors: [128x1] vector per </a:t>
            </a:r>
            <a:r>
              <a:rPr lang="en-US" sz="2200" dirty="0" err="1"/>
              <a:t>KeyPoint</a:t>
            </a:r>
            <a:r>
              <a:rPr lang="en-US" sz="2200" dirty="0"/>
              <a:t> (per circle)</a:t>
            </a:r>
          </a:p>
          <a:p>
            <a:r>
              <a:rPr lang="en-US" sz="2200" dirty="0"/>
              <a:t>Performed on color &amp; grayscale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1D7E4-D2F2-4BA4-ABE2-1952396531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2033" y="6182333"/>
            <a:ext cx="609200" cy="624800"/>
          </a:xfrm>
        </p:spPr>
        <p:txBody>
          <a:bodyPr/>
          <a:lstStyle/>
          <a:p>
            <a:fld id="{DA008689-1B68-493E-8947-D89CF092853B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3765F-2582-4CDA-9253-5B50FB747AE0}"/>
              </a:ext>
            </a:extLst>
          </p:cNvPr>
          <p:cNvSpPr/>
          <p:nvPr/>
        </p:nvSpPr>
        <p:spPr>
          <a:xfrm>
            <a:off x="3352334" y="3398807"/>
            <a:ext cx="819509" cy="750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D4E79-C455-4148-8D8F-0D4179BEC9DA}"/>
              </a:ext>
            </a:extLst>
          </p:cNvPr>
          <p:cNvSpPr/>
          <p:nvPr/>
        </p:nvSpPr>
        <p:spPr>
          <a:xfrm>
            <a:off x="9489056" y="3571335"/>
            <a:ext cx="762954" cy="940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5F8-3FCC-471F-85A5-296E3858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75" y="151859"/>
            <a:ext cx="10949797" cy="14436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Random Forest &amp; Neural Net with Local Binary Pattern + SIFT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BDAD1A6-C72D-4077-BD83-C426D95FA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8" y="1220339"/>
            <a:ext cx="6034869" cy="407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45A336A-8B34-4E20-ACAA-35E4956B6759}"/>
              </a:ext>
            </a:extLst>
          </p:cNvPr>
          <p:cNvSpPr txBox="1">
            <a:spLocks/>
          </p:cNvSpPr>
          <p:nvPr/>
        </p:nvSpPr>
        <p:spPr>
          <a:xfrm>
            <a:off x="-5018" y="5360394"/>
            <a:ext cx="11575182" cy="11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dirty="0"/>
              <a:t>Grayscale SIFT image on the left, same image outputted by Local Binary Pattern (LBP) algorithm on the right. LBP gives images textures which could potentially be used for classification.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5082EDC-667F-4283-8AB8-16898AA7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0" y="1220339"/>
            <a:ext cx="5735916" cy="407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A67FB25-38DD-4D4A-B93E-25C0C6B10DD5}"/>
              </a:ext>
            </a:extLst>
          </p:cNvPr>
          <p:cNvSpPr/>
          <p:nvPr/>
        </p:nvSpPr>
        <p:spPr>
          <a:xfrm>
            <a:off x="3410223" y="2605195"/>
            <a:ext cx="819509" cy="750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CB4D8F-F973-44B3-A00F-276C9FCEF373}"/>
              </a:ext>
            </a:extLst>
          </p:cNvPr>
          <p:cNvSpPr/>
          <p:nvPr/>
        </p:nvSpPr>
        <p:spPr>
          <a:xfrm>
            <a:off x="9502969" y="2562045"/>
            <a:ext cx="814224" cy="836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8AD8-F9D8-4ADA-A133-2607B176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117353"/>
            <a:ext cx="11274725" cy="8546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Principal Component Analysis (PCA) on SIFT Extracted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D52B3-095F-48AB-B232-2F4A6A3D9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r="8465"/>
          <a:stretch/>
        </p:blipFill>
        <p:spPr>
          <a:xfrm>
            <a:off x="0" y="972043"/>
            <a:ext cx="5871301" cy="36085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110DC16-8BD4-49AE-86EA-6BC801F3C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41551"/>
              </p:ext>
            </p:extLst>
          </p:nvPr>
        </p:nvGraphicFramePr>
        <p:xfrm>
          <a:off x="5949486" y="1092813"/>
          <a:ext cx="6023977" cy="435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2782F8-FDBF-423F-829E-7D37491A79B9}"/>
              </a:ext>
            </a:extLst>
          </p:cNvPr>
          <p:cNvSpPr/>
          <p:nvPr/>
        </p:nvSpPr>
        <p:spPr>
          <a:xfrm>
            <a:off x="5896292" y="5451895"/>
            <a:ext cx="6023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Variance Ratio (%) vs. number of PCA components for SIFT and SIFT-LBP extracted features. The graph demonstrates that 66 components in SIFT and 190 components in SIFT-LBP contain approximately 93% of the information. Beyond these components, the information gain is less than 1% per component.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987D1-18DE-4169-A072-93BED1316C19}"/>
              </a:ext>
            </a:extLst>
          </p:cNvPr>
          <p:cNvSpPr/>
          <p:nvPr/>
        </p:nvSpPr>
        <p:spPr>
          <a:xfrm>
            <a:off x="130421" y="4617872"/>
            <a:ext cx="56104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Histograms of normalized SIFT calculated descriptors of infected gametocytes, rings, schizonts, and trophozoites. The histogram reveals that the infected cells are very similar but there does appear to be a way to classify the different cell types based on bins 1-20; schizonts have the largest and most dark regions, followed by gametocytes, trophozoites, and rings which is consistent with what can be confirmed visually in Slide 3.</a:t>
            </a:r>
          </a:p>
        </p:txBody>
      </p:sp>
    </p:spTree>
    <p:extLst>
      <p:ext uri="{BB962C8B-B14F-4D97-AF65-F5344CB8AC3E}">
        <p14:creationId xmlns:p14="http://schemas.microsoft.com/office/powerpoint/2010/main" val="397271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537F-14A7-478D-9901-80F64FC65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6" y="188752"/>
            <a:ext cx="10058400" cy="807548"/>
          </a:xfrm>
        </p:spPr>
        <p:txBody>
          <a:bodyPr/>
          <a:lstStyle/>
          <a:p>
            <a:pPr algn="ctr"/>
            <a:r>
              <a:rPr lang="en-US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E50C-5962-4678-8478-A7586109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156" y="5339751"/>
            <a:ext cx="5890750" cy="13294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Testing Data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1 Sample/Leaf, 5 trees, Error Rate: 25-26%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DD737-0BB2-43E6-B899-BD3C58B9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64" y="723542"/>
            <a:ext cx="6096000" cy="5797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B695B6-59F1-412D-9F82-EAAEE974E1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2033" y="6182333"/>
            <a:ext cx="609200" cy="624800"/>
          </a:xfrm>
        </p:spPr>
        <p:txBody>
          <a:bodyPr/>
          <a:lstStyle/>
          <a:p>
            <a:fld id="{DA008689-1B68-493E-8947-D89CF092853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51F9503-04EB-441F-BA24-682401AAE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255573"/>
              </p:ext>
            </p:extLst>
          </p:nvPr>
        </p:nvGraphicFramePr>
        <p:xfrm>
          <a:off x="238585" y="566647"/>
          <a:ext cx="5230562" cy="2443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0C68B15-61E7-46F3-A099-E6497F9DA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915444"/>
              </p:ext>
            </p:extLst>
          </p:nvPr>
        </p:nvGraphicFramePr>
        <p:xfrm>
          <a:off x="238584" y="3145449"/>
          <a:ext cx="5230563" cy="2686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1925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38A7DD5-189E-45BE-B141-96808E3ECD71}"/>
              </a:ext>
            </a:extLst>
          </p:cNvPr>
          <p:cNvCxnSpPr/>
          <p:nvPr/>
        </p:nvCxnSpPr>
        <p:spPr>
          <a:xfrm>
            <a:off x="7704286" y="4174962"/>
            <a:ext cx="1210485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EECBDF-6FCA-496C-AB0C-1625712B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31" y="195071"/>
            <a:ext cx="10983985" cy="870331"/>
          </a:xfrm>
        </p:spPr>
        <p:txBody>
          <a:bodyPr/>
          <a:lstStyle/>
          <a:p>
            <a:pPr algn="ctr"/>
            <a:r>
              <a:rPr lang="en-US" dirty="0"/>
              <a:t>Artificial Neural Net (SIFT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B929-5B33-4692-9F4A-6FD8B71C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74" y="776377"/>
            <a:ext cx="6126047" cy="5957114"/>
          </a:xfrm>
        </p:spPr>
        <p:txBody>
          <a:bodyPr/>
          <a:lstStyle/>
          <a:p>
            <a:r>
              <a:rPr lang="en-US" dirty="0"/>
              <a:t>Training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7 Hidden Layers, Accuracy = 94.88%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 Hidden Layers, Accuracy = 94.88%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Testing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7 Hidden Layers, Accuracy = 92.76%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 Hidden Layers, Accuracy = 92.76%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C2A27-EC77-4CC9-93E3-2507FC3084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2033" y="6182333"/>
            <a:ext cx="609200" cy="624800"/>
          </a:xfrm>
        </p:spPr>
        <p:txBody>
          <a:bodyPr/>
          <a:lstStyle/>
          <a:p>
            <a:fld id="{DA008689-1B68-493E-8947-D89CF092853B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5FAFB2-CE10-4208-B726-0CEC51FCEAB7}"/>
              </a:ext>
            </a:extLst>
          </p:cNvPr>
          <p:cNvGrpSpPr/>
          <p:nvPr/>
        </p:nvGrpSpPr>
        <p:grpSpPr>
          <a:xfrm>
            <a:off x="7159925" y="896949"/>
            <a:ext cx="362310" cy="2077568"/>
            <a:chOff x="2820838" y="4054415"/>
            <a:chExt cx="362310" cy="20775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D8D310-C963-4361-A6C6-266A69F56885}"/>
                </a:ext>
              </a:extLst>
            </p:cNvPr>
            <p:cNvSpPr/>
            <p:nvPr/>
          </p:nvSpPr>
          <p:spPr>
            <a:xfrm>
              <a:off x="2820838" y="4054415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5F3E98-F174-48A5-A4EE-30191CB2E1DF}"/>
                </a:ext>
              </a:extLst>
            </p:cNvPr>
            <p:cNvSpPr/>
            <p:nvPr/>
          </p:nvSpPr>
          <p:spPr>
            <a:xfrm>
              <a:off x="2820838" y="4637402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3F57B5-0C20-48B0-887B-B095EF452A19}"/>
                </a:ext>
              </a:extLst>
            </p:cNvPr>
            <p:cNvSpPr/>
            <p:nvPr/>
          </p:nvSpPr>
          <p:spPr>
            <a:xfrm>
              <a:off x="2820838" y="5220389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0FE061-2E55-4ADB-909F-BA1C7F641DB4}"/>
                </a:ext>
              </a:extLst>
            </p:cNvPr>
            <p:cNvSpPr/>
            <p:nvPr/>
          </p:nvSpPr>
          <p:spPr>
            <a:xfrm>
              <a:off x="2820838" y="5769673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62EB87-A5BE-41E0-9E91-BE061F93219E}"/>
              </a:ext>
            </a:extLst>
          </p:cNvPr>
          <p:cNvGrpSpPr/>
          <p:nvPr/>
        </p:nvGrpSpPr>
        <p:grpSpPr>
          <a:xfrm>
            <a:off x="7285008" y="3161491"/>
            <a:ext cx="112144" cy="688386"/>
            <a:chOff x="1604513" y="4520242"/>
            <a:chExt cx="112144" cy="6883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4EFE12-3E8B-43A6-BD84-210CFB659C0E}"/>
                </a:ext>
              </a:extLst>
            </p:cNvPr>
            <p:cNvSpPr/>
            <p:nvPr/>
          </p:nvSpPr>
          <p:spPr>
            <a:xfrm>
              <a:off x="1604513" y="4520242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622363-DF76-42BE-B20C-3BF9D305663B}"/>
                </a:ext>
              </a:extLst>
            </p:cNvPr>
            <p:cNvSpPr/>
            <p:nvPr/>
          </p:nvSpPr>
          <p:spPr>
            <a:xfrm>
              <a:off x="1604513" y="4805855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1FF37F-A7AB-42BA-A484-79F2659B0E38}"/>
                </a:ext>
              </a:extLst>
            </p:cNvPr>
            <p:cNvSpPr/>
            <p:nvPr/>
          </p:nvSpPr>
          <p:spPr>
            <a:xfrm>
              <a:off x="1604513" y="5091468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F28E61E-353D-4EA7-9B3F-96E04FD74F53}"/>
              </a:ext>
            </a:extLst>
          </p:cNvPr>
          <p:cNvSpPr/>
          <p:nvPr/>
        </p:nvSpPr>
        <p:spPr>
          <a:xfrm>
            <a:off x="7159925" y="4018330"/>
            <a:ext cx="362310" cy="362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4C3E0-A8AE-48EB-BC97-1755900DA102}"/>
              </a:ext>
            </a:extLst>
          </p:cNvPr>
          <p:cNvSpPr txBox="1"/>
          <p:nvPr/>
        </p:nvSpPr>
        <p:spPr>
          <a:xfrm>
            <a:off x="6609099" y="873269"/>
            <a:ext cx="61247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endParaRPr lang="en-US" sz="2000" dirty="0"/>
          </a:p>
          <a:p>
            <a:r>
              <a:rPr lang="en-US" sz="2000" dirty="0"/>
              <a:t>2</a:t>
            </a:r>
          </a:p>
          <a:p>
            <a:endParaRPr lang="en-US" sz="2000" dirty="0"/>
          </a:p>
          <a:p>
            <a:r>
              <a:rPr lang="en-US" sz="2000" dirty="0"/>
              <a:t>3</a:t>
            </a:r>
          </a:p>
          <a:p>
            <a:endParaRPr lang="en-US" sz="2000" dirty="0"/>
          </a:p>
          <a:p>
            <a:r>
              <a:rPr lang="en-US" sz="2000" dirty="0"/>
              <a:t>4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000" dirty="0"/>
              <a:t>384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148EA3-18D8-453F-81F6-5A433E38FE88}"/>
              </a:ext>
            </a:extLst>
          </p:cNvPr>
          <p:cNvGrpSpPr/>
          <p:nvPr/>
        </p:nvGrpSpPr>
        <p:grpSpPr>
          <a:xfrm>
            <a:off x="9051007" y="929008"/>
            <a:ext cx="362310" cy="2077568"/>
            <a:chOff x="2820838" y="4054415"/>
            <a:chExt cx="362310" cy="207756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D7EBEB-A95F-450C-9983-F0230D0386C7}"/>
                </a:ext>
              </a:extLst>
            </p:cNvPr>
            <p:cNvSpPr/>
            <p:nvPr/>
          </p:nvSpPr>
          <p:spPr>
            <a:xfrm>
              <a:off x="2820838" y="4054415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4F459F-AC81-47AB-87A4-E98830B127FA}"/>
                </a:ext>
              </a:extLst>
            </p:cNvPr>
            <p:cNvSpPr/>
            <p:nvPr/>
          </p:nvSpPr>
          <p:spPr>
            <a:xfrm>
              <a:off x="2820838" y="4637402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21CA4A-8FA4-43F1-BD54-AA09A1356CC2}"/>
                </a:ext>
              </a:extLst>
            </p:cNvPr>
            <p:cNvSpPr/>
            <p:nvPr/>
          </p:nvSpPr>
          <p:spPr>
            <a:xfrm>
              <a:off x="2820838" y="5220389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54572E-33E6-40F5-9342-F51E7168248D}"/>
                </a:ext>
              </a:extLst>
            </p:cNvPr>
            <p:cNvSpPr/>
            <p:nvPr/>
          </p:nvSpPr>
          <p:spPr>
            <a:xfrm>
              <a:off x="2820838" y="5769673"/>
              <a:ext cx="362310" cy="36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F438C1-EB43-4642-85D5-27B8120EB1E8}"/>
              </a:ext>
            </a:extLst>
          </p:cNvPr>
          <p:cNvGrpSpPr/>
          <p:nvPr/>
        </p:nvGrpSpPr>
        <p:grpSpPr>
          <a:xfrm>
            <a:off x="9176090" y="3193550"/>
            <a:ext cx="112144" cy="688386"/>
            <a:chOff x="1604513" y="4520242"/>
            <a:chExt cx="112144" cy="6883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CA9099-8930-4D79-BB69-D32D02DA9C6C}"/>
                </a:ext>
              </a:extLst>
            </p:cNvPr>
            <p:cNvSpPr/>
            <p:nvPr/>
          </p:nvSpPr>
          <p:spPr>
            <a:xfrm>
              <a:off x="1604513" y="4520242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A13880-2DEE-40CC-8F43-746B13B71401}"/>
                </a:ext>
              </a:extLst>
            </p:cNvPr>
            <p:cNvSpPr/>
            <p:nvPr/>
          </p:nvSpPr>
          <p:spPr>
            <a:xfrm>
              <a:off x="1604513" y="4805855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5AB86A-E95A-4420-9079-4C85230598DA}"/>
                </a:ext>
              </a:extLst>
            </p:cNvPr>
            <p:cNvSpPr/>
            <p:nvPr/>
          </p:nvSpPr>
          <p:spPr>
            <a:xfrm>
              <a:off x="1604513" y="5091468"/>
              <a:ext cx="112144" cy="11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C7E456C0-B40C-416F-BE1F-6A2074140BA6}"/>
              </a:ext>
            </a:extLst>
          </p:cNvPr>
          <p:cNvSpPr/>
          <p:nvPr/>
        </p:nvSpPr>
        <p:spPr>
          <a:xfrm>
            <a:off x="9051007" y="4050389"/>
            <a:ext cx="362310" cy="362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F29F71-DBFE-4832-9B59-B8CB578168BD}"/>
              </a:ext>
            </a:extLst>
          </p:cNvPr>
          <p:cNvCxnSpPr>
            <a:cxnSpLocks/>
            <a:stCxn id="25" idx="6"/>
            <a:endCxn id="79" idx="1"/>
          </p:cNvCxnSpPr>
          <p:nvPr/>
        </p:nvCxnSpPr>
        <p:spPr>
          <a:xfrm>
            <a:off x="9413317" y="1110163"/>
            <a:ext cx="1083285" cy="78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D09FD2-F09A-474D-A7AC-A7CCEC1E49C2}"/>
              </a:ext>
            </a:extLst>
          </p:cNvPr>
          <p:cNvCxnSpPr/>
          <p:nvPr/>
        </p:nvCxnSpPr>
        <p:spPr>
          <a:xfrm>
            <a:off x="7677509" y="1065402"/>
            <a:ext cx="1242838" cy="59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7E403B-0D61-4003-98C0-7A910E6BC4CA}"/>
              </a:ext>
            </a:extLst>
          </p:cNvPr>
          <p:cNvCxnSpPr/>
          <p:nvPr/>
        </p:nvCxnSpPr>
        <p:spPr>
          <a:xfrm>
            <a:off x="7733320" y="1078104"/>
            <a:ext cx="1169140" cy="116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30C0E-7AE8-4828-B5BD-0823480B3E94}"/>
              </a:ext>
            </a:extLst>
          </p:cNvPr>
          <p:cNvCxnSpPr/>
          <p:nvPr/>
        </p:nvCxnSpPr>
        <p:spPr>
          <a:xfrm>
            <a:off x="7767457" y="1065401"/>
            <a:ext cx="1221901" cy="172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0D32E2-76D0-4AFC-A466-5484B11A19C8}"/>
              </a:ext>
            </a:extLst>
          </p:cNvPr>
          <p:cNvCxnSpPr/>
          <p:nvPr/>
        </p:nvCxnSpPr>
        <p:spPr>
          <a:xfrm>
            <a:off x="7733320" y="1110163"/>
            <a:ext cx="1224951" cy="294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8C7E69-0944-4292-B0A3-E176109C97AC}"/>
              </a:ext>
            </a:extLst>
          </p:cNvPr>
          <p:cNvCxnSpPr/>
          <p:nvPr/>
        </p:nvCxnSpPr>
        <p:spPr>
          <a:xfrm flipV="1">
            <a:off x="7608498" y="1173192"/>
            <a:ext cx="1329101" cy="48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6EAFB4-F0BE-4B32-B987-FD6DC784CD65}"/>
              </a:ext>
            </a:extLst>
          </p:cNvPr>
          <p:cNvCxnSpPr/>
          <p:nvPr/>
        </p:nvCxnSpPr>
        <p:spPr>
          <a:xfrm>
            <a:off x="7629435" y="1673792"/>
            <a:ext cx="1285336" cy="1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0932164-BFF4-4D95-8DA7-252C7CD77FD2}"/>
              </a:ext>
            </a:extLst>
          </p:cNvPr>
          <p:cNvCxnSpPr/>
          <p:nvPr/>
        </p:nvCxnSpPr>
        <p:spPr>
          <a:xfrm>
            <a:off x="7608498" y="1673763"/>
            <a:ext cx="1255517" cy="5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C09B73-5C7A-471A-9AE0-CDC07FBB283E}"/>
              </a:ext>
            </a:extLst>
          </p:cNvPr>
          <p:cNvCxnSpPr/>
          <p:nvPr/>
        </p:nvCxnSpPr>
        <p:spPr>
          <a:xfrm>
            <a:off x="7626120" y="1673763"/>
            <a:ext cx="1363238" cy="111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9B6185-0A72-4634-9D31-102EB85B3EBA}"/>
              </a:ext>
            </a:extLst>
          </p:cNvPr>
          <p:cNvCxnSpPr/>
          <p:nvPr/>
        </p:nvCxnSpPr>
        <p:spPr>
          <a:xfrm>
            <a:off x="7614971" y="1705823"/>
            <a:ext cx="1436036" cy="235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F3ECB3-A5AE-46C9-9525-D02E2DC10F9E}"/>
              </a:ext>
            </a:extLst>
          </p:cNvPr>
          <p:cNvCxnSpPr/>
          <p:nvPr/>
        </p:nvCxnSpPr>
        <p:spPr>
          <a:xfrm flipV="1">
            <a:off x="7608498" y="1173163"/>
            <a:ext cx="1329101" cy="99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6114DF-8133-499F-AC0D-6516CDE83CFF}"/>
              </a:ext>
            </a:extLst>
          </p:cNvPr>
          <p:cNvCxnSpPr/>
          <p:nvPr/>
        </p:nvCxnSpPr>
        <p:spPr>
          <a:xfrm>
            <a:off x="7614971" y="2221384"/>
            <a:ext cx="1299800" cy="4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AC413F-811A-487C-81FD-2430AE4F07E8}"/>
              </a:ext>
            </a:extLst>
          </p:cNvPr>
          <p:cNvCxnSpPr/>
          <p:nvPr/>
        </p:nvCxnSpPr>
        <p:spPr>
          <a:xfrm>
            <a:off x="7614971" y="2232703"/>
            <a:ext cx="1349773" cy="56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29981C3-06BD-447D-839E-4605BFD13F21}"/>
              </a:ext>
            </a:extLst>
          </p:cNvPr>
          <p:cNvCxnSpPr/>
          <p:nvPr/>
        </p:nvCxnSpPr>
        <p:spPr>
          <a:xfrm flipV="1">
            <a:off x="7591879" y="1283833"/>
            <a:ext cx="1345720" cy="140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37076F3-E79F-4631-97DD-B4C769C0B20E}"/>
              </a:ext>
            </a:extLst>
          </p:cNvPr>
          <p:cNvCxnSpPr/>
          <p:nvPr/>
        </p:nvCxnSpPr>
        <p:spPr>
          <a:xfrm>
            <a:off x="7588513" y="2780223"/>
            <a:ext cx="1349086" cy="4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5624D2-3463-4C33-B37D-76FF7976B108}"/>
              </a:ext>
            </a:extLst>
          </p:cNvPr>
          <p:cNvCxnSpPr/>
          <p:nvPr/>
        </p:nvCxnSpPr>
        <p:spPr>
          <a:xfrm>
            <a:off x="7578046" y="2821937"/>
            <a:ext cx="1436036" cy="127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EE18A74-5794-493A-A6D1-79DF2E763D79}"/>
              </a:ext>
            </a:extLst>
          </p:cNvPr>
          <p:cNvCxnSpPr/>
          <p:nvPr/>
        </p:nvCxnSpPr>
        <p:spPr>
          <a:xfrm flipV="1">
            <a:off x="7528708" y="1332657"/>
            <a:ext cx="1460650" cy="2699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2CACF3-04C8-46E9-9E1F-221F1C0E1E50}"/>
              </a:ext>
            </a:extLst>
          </p:cNvPr>
          <p:cNvCxnSpPr/>
          <p:nvPr/>
        </p:nvCxnSpPr>
        <p:spPr>
          <a:xfrm flipV="1">
            <a:off x="7608498" y="1791986"/>
            <a:ext cx="1380860" cy="225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532834-8655-482D-B8D3-AD148FBDD381}"/>
              </a:ext>
            </a:extLst>
          </p:cNvPr>
          <p:cNvCxnSpPr/>
          <p:nvPr/>
        </p:nvCxnSpPr>
        <p:spPr>
          <a:xfrm flipV="1">
            <a:off x="7660257" y="2325868"/>
            <a:ext cx="1283815" cy="183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9AB385B-3768-4F12-A7D2-4941AE38DA28}"/>
              </a:ext>
            </a:extLst>
          </p:cNvPr>
          <p:cNvCxnSpPr/>
          <p:nvPr/>
        </p:nvCxnSpPr>
        <p:spPr>
          <a:xfrm flipV="1">
            <a:off x="7671671" y="2850478"/>
            <a:ext cx="1299546" cy="129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629848-4218-4072-B121-D92B83FA585E}"/>
              </a:ext>
            </a:extLst>
          </p:cNvPr>
          <p:cNvSpPr txBox="1"/>
          <p:nvPr/>
        </p:nvSpPr>
        <p:spPr>
          <a:xfrm>
            <a:off x="6729236" y="4497807"/>
            <a:ext cx="1111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2B0773-C1D3-42F0-AB23-6FF1D4813E2F}"/>
              </a:ext>
            </a:extLst>
          </p:cNvPr>
          <p:cNvSpPr txBox="1"/>
          <p:nvPr/>
        </p:nvSpPr>
        <p:spPr>
          <a:xfrm>
            <a:off x="8599645" y="4531512"/>
            <a:ext cx="1303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</a:t>
            </a:r>
            <a:r>
              <a:rPr lang="en-US" dirty="0" err="1"/>
              <a:t>ReLu</a:t>
            </a:r>
            <a:r>
              <a:rPr lang="en-US" dirty="0"/>
              <a:t> Layers (x5)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CFC7CC-94EC-4E90-B5C1-FACAECFBFF69}"/>
              </a:ext>
            </a:extLst>
          </p:cNvPr>
          <p:cNvSpPr/>
          <p:nvPr/>
        </p:nvSpPr>
        <p:spPr>
          <a:xfrm>
            <a:off x="10443543" y="1842246"/>
            <a:ext cx="362310" cy="362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2B9AD0E-59C6-4BC2-99ED-D6849A24D8D7}"/>
              </a:ext>
            </a:extLst>
          </p:cNvPr>
          <p:cNvSpPr/>
          <p:nvPr/>
        </p:nvSpPr>
        <p:spPr>
          <a:xfrm>
            <a:off x="10443543" y="2558877"/>
            <a:ext cx="362310" cy="362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504E6C8-75B6-41A4-9B29-B1768BC3B8F3}"/>
              </a:ext>
            </a:extLst>
          </p:cNvPr>
          <p:cNvCxnSpPr>
            <a:stCxn id="26" idx="6"/>
          </p:cNvCxnSpPr>
          <p:nvPr/>
        </p:nvCxnSpPr>
        <p:spPr>
          <a:xfrm>
            <a:off x="9413317" y="1693150"/>
            <a:ext cx="968577" cy="23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679C83-5B0B-4C3F-862E-156AECD45615}"/>
              </a:ext>
            </a:extLst>
          </p:cNvPr>
          <p:cNvCxnSpPr>
            <a:stCxn id="25" idx="5"/>
            <a:endCxn id="80" idx="1"/>
          </p:cNvCxnSpPr>
          <p:nvPr/>
        </p:nvCxnSpPr>
        <p:spPr>
          <a:xfrm>
            <a:off x="9360258" y="1238259"/>
            <a:ext cx="1136344" cy="137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E2A75D7-4FF6-4006-AB57-55D476F9A558}"/>
              </a:ext>
            </a:extLst>
          </p:cNvPr>
          <p:cNvCxnSpPr>
            <a:stCxn id="27" idx="6"/>
            <a:endCxn id="79" idx="2"/>
          </p:cNvCxnSpPr>
          <p:nvPr/>
        </p:nvCxnSpPr>
        <p:spPr>
          <a:xfrm flipV="1">
            <a:off x="9413317" y="2023401"/>
            <a:ext cx="1030226" cy="25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F04732-9537-447C-BC58-175470721632}"/>
              </a:ext>
            </a:extLst>
          </p:cNvPr>
          <p:cNvCxnSpPr>
            <a:stCxn id="28" idx="6"/>
            <a:endCxn id="79" idx="3"/>
          </p:cNvCxnSpPr>
          <p:nvPr/>
        </p:nvCxnSpPr>
        <p:spPr>
          <a:xfrm flipV="1">
            <a:off x="9413317" y="2151497"/>
            <a:ext cx="1083285" cy="67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872FED-FC53-41C1-84FA-82817ECE5AB9}"/>
              </a:ext>
            </a:extLst>
          </p:cNvPr>
          <p:cNvCxnSpPr>
            <a:stCxn id="33" idx="7"/>
            <a:endCxn id="79" idx="3"/>
          </p:cNvCxnSpPr>
          <p:nvPr/>
        </p:nvCxnSpPr>
        <p:spPr>
          <a:xfrm flipV="1">
            <a:off x="9360258" y="2151497"/>
            <a:ext cx="1136344" cy="19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6FBB686-F8CA-4399-8B89-6EFCB10E63DF}"/>
              </a:ext>
            </a:extLst>
          </p:cNvPr>
          <p:cNvCxnSpPr>
            <a:cxnSpLocks/>
            <a:stCxn id="33" idx="7"/>
            <a:endCxn id="80" idx="3"/>
          </p:cNvCxnSpPr>
          <p:nvPr/>
        </p:nvCxnSpPr>
        <p:spPr>
          <a:xfrm flipV="1">
            <a:off x="9360258" y="2868128"/>
            <a:ext cx="1136344" cy="123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9A26836-92D7-4BFC-8DCE-7CA8335E1B76}"/>
              </a:ext>
            </a:extLst>
          </p:cNvPr>
          <p:cNvSpPr txBox="1"/>
          <p:nvPr/>
        </p:nvSpPr>
        <p:spPr>
          <a:xfrm>
            <a:off x="9982915" y="4327310"/>
            <a:ext cx="130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CF778AC3-4E3A-4B7B-BEDC-3FA783F7C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933940"/>
              </p:ext>
            </p:extLst>
          </p:nvPr>
        </p:nvGraphicFramePr>
        <p:xfrm>
          <a:off x="699684" y="4115544"/>
          <a:ext cx="4578649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4406">
                  <a:extLst>
                    <a:ext uri="{9D8B030D-6E8A-4147-A177-3AD203B41FA5}">
                      <a16:colId xmlns:a16="http://schemas.microsoft.com/office/drawing/2014/main" val="1174292993"/>
                    </a:ext>
                  </a:extLst>
                </a:gridCol>
                <a:gridCol w="1135619">
                  <a:extLst>
                    <a:ext uri="{9D8B030D-6E8A-4147-A177-3AD203B41FA5}">
                      <a16:colId xmlns:a16="http://schemas.microsoft.com/office/drawing/2014/main" val="3243250048"/>
                    </a:ext>
                  </a:extLst>
                </a:gridCol>
                <a:gridCol w="932456">
                  <a:extLst>
                    <a:ext uri="{9D8B030D-6E8A-4147-A177-3AD203B41FA5}">
                      <a16:colId xmlns:a16="http://schemas.microsoft.com/office/drawing/2014/main" val="1421028891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val="3394822860"/>
                    </a:ext>
                  </a:extLst>
                </a:gridCol>
              </a:tblGrid>
              <a:tr h="617012">
                <a:tc>
                  <a:txBody>
                    <a:bodyPr/>
                    <a:lstStyle/>
                    <a:p>
                      <a:r>
                        <a:rPr lang="en-US" sz="1200" dirty="0"/>
                        <a:t>Cell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# of Images Correctly Classified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# of Images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569125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r>
                        <a:rPr lang="en-US" sz="1500" dirty="0"/>
                        <a:t>Gametocyte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05057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r>
                        <a:rPr lang="en-US" sz="1500" dirty="0"/>
                        <a:t>Trophozoite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36733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r>
                        <a:rPr lang="en-US" sz="1500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60176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r>
                        <a:rPr lang="en-US" sz="1500" dirty="0"/>
                        <a:t>Schizont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40476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68560-E7F1-48E7-84E7-73E81416EFEB}"/>
              </a:ext>
            </a:extLst>
          </p:cNvPr>
          <p:cNvCxnSpPr>
            <a:stCxn id="26" idx="5"/>
            <a:endCxn id="80" idx="1"/>
          </p:cNvCxnSpPr>
          <p:nvPr/>
        </p:nvCxnSpPr>
        <p:spPr>
          <a:xfrm>
            <a:off x="9360258" y="1821246"/>
            <a:ext cx="1136344" cy="79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DDB48-7718-40C1-A8F6-BC7FBD79D31E}"/>
              </a:ext>
            </a:extLst>
          </p:cNvPr>
          <p:cNvCxnSpPr>
            <a:stCxn id="27" idx="6"/>
            <a:endCxn id="80" idx="1"/>
          </p:cNvCxnSpPr>
          <p:nvPr/>
        </p:nvCxnSpPr>
        <p:spPr>
          <a:xfrm>
            <a:off x="9413317" y="2276137"/>
            <a:ext cx="1083285" cy="33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57FB3-ADE8-40E0-81BC-F1372357B11C}"/>
              </a:ext>
            </a:extLst>
          </p:cNvPr>
          <p:cNvCxnSpPr>
            <a:stCxn id="28" idx="6"/>
            <a:endCxn id="80" idx="2"/>
          </p:cNvCxnSpPr>
          <p:nvPr/>
        </p:nvCxnSpPr>
        <p:spPr>
          <a:xfrm flipV="1">
            <a:off x="9413317" y="2740032"/>
            <a:ext cx="1030226" cy="8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1C2A4B-F68B-4729-A276-42883BFB3FF1}"/>
              </a:ext>
            </a:extLst>
          </p:cNvPr>
          <p:cNvSpPr txBox="1"/>
          <p:nvPr/>
        </p:nvSpPr>
        <p:spPr>
          <a:xfrm>
            <a:off x="8614110" y="896949"/>
            <a:ext cx="61247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endParaRPr lang="en-US" sz="2000" dirty="0"/>
          </a:p>
          <a:p>
            <a:r>
              <a:rPr lang="en-US" sz="2000" dirty="0"/>
              <a:t>2</a:t>
            </a:r>
          </a:p>
          <a:p>
            <a:endParaRPr lang="en-US" sz="2000" dirty="0"/>
          </a:p>
          <a:p>
            <a:r>
              <a:rPr lang="en-US" sz="2000" dirty="0"/>
              <a:t>3</a:t>
            </a:r>
          </a:p>
          <a:p>
            <a:endParaRPr lang="en-US" sz="2000" dirty="0"/>
          </a:p>
          <a:p>
            <a:r>
              <a:rPr lang="en-US" sz="2000" dirty="0"/>
              <a:t>4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200" dirty="0"/>
          </a:p>
          <a:p>
            <a:r>
              <a:rPr lang="en-US" sz="2000" dirty="0"/>
              <a:t>64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3CF7F7-EE0D-4B9E-A614-7EBF2A8B1F56}"/>
              </a:ext>
            </a:extLst>
          </p:cNvPr>
          <p:cNvSpPr txBox="1"/>
          <p:nvPr/>
        </p:nvSpPr>
        <p:spPr>
          <a:xfrm>
            <a:off x="10169024" y="1700684"/>
            <a:ext cx="612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8B39B5-E544-4B09-8D09-CB4825ABB3D1}"/>
              </a:ext>
            </a:extLst>
          </p:cNvPr>
          <p:cNvCxnSpPr>
            <a:cxnSpLocks/>
          </p:cNvCxnSpPr>
          <p:nvPr/>
        </p:nvCxnSpPr>
        <p:spPr>
          <a:xfrm flipH="1">
            <a:off x="7341080" y="5192983"/>
            <a:ext cx="3623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ECC915F-CA28-43DD-A42E-7606001132DA}"/>
              </a:ext>
            </a:extLst>
          </p:cNvPr>
          <p:cNvSpPr txBox="1"/>
          <p:nvPr/>
        </p:nvSpPr>
        <p:spPr>
          <a:xfrm>
            <a:off x="7397153" y="5211264"/>
            <a:ext cx="388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propagation using Negative Log Likelihood Loss</a:t>
            </a:r>
          </a:p>
        </p:txBody>
      </p:sp>
    </p:spTree>
    <p:extLst>
      <p:ext uri="{BB962C8B-B14F-4D97-AF65-F5344CB8AC3E}">
        <p14:creationId xmlns:p14="http://schemas.microsoft.com/office/powerpoint/2010/main" val="1047993568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 (1)</Template>
  <TotalTime>4966</TotalTime>
  <Words>622</Words>
  <Application>Microsoft Office PowerPoint</Application>
  <PresentationFormat>Widescreen</PresentationFormat>
  <Paragraphs>159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Barlow Light</vt:lpstr>
      <vt:lpstr>Calibri</vt:lpstr>
      <vt:lpstr>Raleway</vt:lpstr>
      <vt:lpstr>Raleway SemiBold</vt:lpstr>
      <vt:lpstr>Gaoler template</vt:lpstr>
      <vt:lpstr>Detecting Malaria Parasitized Cells in Thin-Blood Smear Microscopy Images</vt:lpstr>
      <vt:lpstr>Malaria Trends &amp; Countries</vt:lpstr>
      <vt:lpstr>PowerPoint Presentation</vt:lpstr>
      <vt:lpstr>Red, Green, Blue (RGB) of Infected Cell Images</vt:lpstr>
      <vt:lpstr>SIFT Algorithm: Feature Extractor</vt:lpstr>
      <vt:lpstr>Random Forest &amp; Neural Net with Local Binary Pattern + SIFT</vt:lpstr>
      <vt:lpstr>Principal Component Analysis (PCA) on SIFT Extracted Features</vt:lpstr>
      <vt:lpstr>Random Forest Classifier</vt:lpstr>
      <vt:lpstr>Artificial Neural Net (SIFT Only)</vt:lpstr>
      <vt:lpstr>Final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Malaria Parasitized Cells in Thin-Blood Smear Microscopy Images</dc:title>
  <dc:creator>Jithin Thenasseril</dc:creator>
  <cp:lastModifiedBy>Jithin Thenasseril</cp:lastModifiedBy>
  <cp:revision>133</cp:revision>
  <dcterms:created xsi:type="dcterms:W3CDTF">2019-11-09T23:58:31Z</dcterms:created>
  <dcterms:modified xsi:type="dcterms:W3CDTF">2020-01-24T04:44:09Z</dcterms:modified>
</cp:coreProperties>
</file>